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60" r:id="rId5"/>
    <p:sldId id="261" r:id="rId6"/>
    <p:sldId id="262" r:id="rId7"/>
    <p:sldId id="265" r:id="rId8"/>
    <p:sldId id="269" r:id="rId9"/>
    <p:sldId id="270" r:id="rId10"/>
    <p:sldId id="272" r:id="rId11"/>
    <p:sldId id="277" r:id="rId12"/>
    <p:sldId id="274" r:id="rId13"/>
    <p:sldId id="289" r:id="rId14"/>
    <p:sldId id="278" r:id="rId15"/>
    <p:sldId id="292" r:id="rId16"/>
    <p:sldId id="288" r:id="rId17"/>
    <p:sldId id="279" r:id="rId18"/>
    <p:sldId id="290" r:id="rId19"/>
    <p:sldId id="287" r:id="rId20"/>
    <p:sldId id="291" r:id="rId21"/>
    <p:sldId id="280" r:id="rId22"/>
    <p:sldId id="282" r:id="rId23"/>
    <p:sldId id="283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211</c:v>
                </c:pt>
                <c:pt idx="1">
                  <c:v>228</c:v>
                </c:pt>
                <c:pt idx="2">
                  <c:v>223</c:v>
                </c:pt>
                <c:pt idx="3">
                  <c:v>261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181</c:v>
                </c:pt>
                <c:pt idx="1">
                  <c:v>198</c:v>
                </c:pt>
                <c:pt idx="2">
                  <c:v>218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отчисленных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01632"/>
        <c:axId val="68103168"/>
      </c:barChart>
      <c:catAx>
        <c:axId val="6810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68103168"/>
        <c:crosses val="autoZero"/>
        <c:auto val="1"/>
        <c:lblAlgn val="ctr"/>
        <c:lblOffset val="100"/>
        <c:noMultiLvlLbl val="0"/>
      </c:catAx>
      <c:valAx>
        <c:axId val="6810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10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подготовительное  отделение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</c:v>
                </c:pt>
                <c:pt idx="1">
                  <c:v>137</c:v>
                </c:pt>
                <c:pt idx="2">
                  <c:v>153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ремесленное отделение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</c:v>
                </c:pt>
                <c:pt idx="1">
                  <c:v>45</c:v>
                </c:pt>
                <c:pt idx="2">
                  <c:v>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художественное отделение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</c:v>
                </c:pt>
                <c:pt idx="1">
                  <c:v>23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ранняя профориентация рисунок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ранняя профориентация д.п.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66880"/>
        <c:axId val="21068416"/>
      </c:barChart>
      <c:catAx>
        <c:axId val="2106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68416"/>
        <c:crosses val="autoZero"/>
        <c:auto val="1"/>
        <c:lblAlgn val="ctr"/>
        <c:lblOffset val="100"/>
        <c:noMultiLvlLbl val="0"/>
      </c:catAx>
      <c:valAx>
        <c:axId val="2106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66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преподавателей 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19095532044348E-3"/>
                  <c:y val="0.2078638087831510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высшее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0.201564905486691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 профессиональное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819095532044348E-3"/>
                  <c:y val="0.1889670988937736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90848"/>
        <c:axId val="30592384"/>
      </c:barChart>
      <c:catAx>
        <c:axId val="3059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592384"/>
        <c:crosses val="autoZero"/>
        <c:auto val="1"/>
        <c:lblAlgn val="ctr"/>
        <c:lblOffset val="100"/>
        <c:noMultiLvlLbl val="0"/>
      </c:catAx>
      <c:valAx>
        <c:axId val="3059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90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4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288530093569605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0.5875697226677402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вторая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1529219111846395E-3"/>
                  <c:y val="0.1288530093569605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91232"/>
        <c:axId val="22992768"/>
      </c:barChart>
      <c:catAx>
        <c:axId val="229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92768"/>
        <c:crosses val="autoZero"/>
        <c:auto val="1"/>
        <c:lblAlgn val="ctr"/>
        <c:lblOffset val="100"/>
        <c:noMultiLvlLbl val="0"/>
      </c:catAx>
      <c:valAx>
        <c:axId val="2299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9123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2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D099-DA61-4D93-AACA-B69306575B08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78ED-D459-430E-B246-4BB7B8288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1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1CDB-3D4D-4C7F-8391-44A1E512B9EB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7D8D-5D15-4B42-BEAC-91F229BDA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1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406B-3ED9-4BCB-8D69-12E3F269E3C3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0464-F048-43C9-A5E6-F5D62AA73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25CD-1451-4FD0-A62F-371D89F016EB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8481-C2BC-43FE-8F1E-172BC7E99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9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7330-0495-4916-9A40-3E817399492A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12B7-F776-411C-80E7-0BD7D0E01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9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A909-AFEB-4A39-A3A4-B3F90344A6D9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AC60-D316-4E05-AF4B-3C8F84AC0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8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6F61-1431-4156-878B-729045A789B3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C201-1486-4B0A-8E7B-B9EF11D9D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0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994A-F9B6-4678-9C1D-96938CE142B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1FAC-36BF-4AA0-B063-AE293F1EA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6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7998-3109-4844-A970-8A92B8B1E72A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A2F1-3CB1-4BA4-BB86-FDD31B021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9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31AF-B918-4A4A-A547-12EED7CEA50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08DB-BE1A-4A98-94A2-C129A3B74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9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73FC-FB8C-4A47-BA89-1300369B98F4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DD2F-BEB5-47A3-AC89-BB3B5DA07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5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E4A23-FCFB-40E7-B9F8-7CD8CBDBD928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1D5453-5888-403F-A6DB-00257337D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0.jpeg"/><Relationship Id="rId21" Type="http://schemas.openxmlformats.org/officeDocument/2006/relationships/image" Target="../media/image68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oleObject" Target="../embeddings/Microsoft_Excel_97-2003_Worksheet2.xls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837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МБОУ ДОД «Петровская ДХШ</a:t>
            </a:r>
            <a:r>
              <a:rPr lang="ru-RU" sz="54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»</a:t>
            </a:r>
          </a:p>
        </p:txBody>
      </p:sp>
      <p:pic>
        <p:nvPicPr>
          <p:cNvPr id="2051" name="Picture 2" descr="D:\Петровская школа\фото\виды города и района\здание школы токарев\100OLYMP\P723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1"/>
          <a:stretch>
            <a:fillRect/>
          </a:stretch>
        </p:blipFill>
        <p:spPr bwMode="auto">
          <a:xfrm>
            <a:off x="1042988" y="1039813"/>
            <a:ext cx="7016750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84438" y="5229225"/>
            <a:ext cx="6167437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+mn-lt"/>
                <a:cs typeface="+mn-cs"/>
              </a:rPr>
              <a:t>                                      </a:t>
            </a: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161300</a:t>
            </a:r>
            <a:b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Вологодская область </a:t>
            </a:r>
            <a:b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г. Тотьма</a:t>
            </a:r>
            <a:b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ул. Советская, 34</a:t>
            </a:r>
            <a:b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т. 8 (81739) 2–17-74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33" y="57745"/>
            <a:ext cx="853743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Работа с кадрами</a:t>
            </a:r>
            <a:endParaRPr lang="ru-RU" sz="4400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-36513" y="930275"/>
          <a:ext cx="5114926" cy="262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865644"/>
            <a:ext cx="417646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Образование</a:t>
            </a:r>
            <a:endParaRPr lang="ru-RU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7590" y="3654316"/>
            <a:ext cx="417646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Квалификационные категории</a:t>
            </a:r>
            <a:endParaRPr lang="ru-RU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483100" y="3844925"/>
          <a:ext cx="47371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68888" y="1050925"/>
            <a:ext cx="3890962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Задача:  совершенствование  профессионального мастерства преподавателя  с учетом основных направлений  деятельности школы</a:t>
            </a:r>
            <a:endParaRPr lang="ru-RU" dirty="0">
              <a:latin typeface="+mj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575" y="3284538"/>
            <a:ext cx="4572000" cy="3508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Мероприятия: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1. КПК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2013 год – Жуков Д.Л., Селянина Н.Н.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2. Мастер-классы для воспитателей детских садов и учителей рисования, трудового обучения, учителей начальных классов – по мере обращения.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3. Участие в конкурсах профессионального мастерства.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4. Самообразование (у каждого педагога определена методическая тема)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5. Выступления на методических, педагогических советах, семинарах…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33" y="57745"/>
            <a:ext cx="853743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Методическая работа</a:t>
            </a:r>
            <a:endParaRPr lang="ru-RU" sz="2000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258888"/>
            <a:ext cx="367347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219575" y="549275"/>
            <a:ext cx="47529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/>
              <a:t>Тематические заседания МО:</a:t>
            </a:r>
          </a:p>
          <a:p>
            <a:pPr eaLnBrk="1" hangingPunct="1"/>
            <a:r>
              <a:rPr lang="ru-RU" sz="2000"/>
              <a:t>- Обмен опытом работы учреждений дополнительного образования по организации учебных занятий – 24.11.2012 (совместно с ДДТ)</a:t>
            </a:r>
          </a:p>
          <a:p>
            <a:pPr eaLnBrk="1" hangingPunct="1"/>
            <a:r>
              <a:rPr lang="ru-RU" sz="2000"/>
              <a:t>- Использование компьютерных презентаций на уроках в художественной школе – 23.03.2012</a:t>
            </a:r>
          </a:p>
          <a:p>
            <a:pPr eaLnBrk="1" hangingPunct="1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2575" y="4508500"/>
            <a:ext cx="578961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Открытые занятия: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- «Рыбка из соленого теста» (Селянина Н.Н.)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- «Картина» из теста «Лебедь» (Селянина Н.Н.)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- «Развитие творческого мышления»  (Жуков Д.Л.)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- «Форт Росс русская крепость на американской земле»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(Полысаева А.В.)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+mn-lt"/>
                <a:cs typeface="+mn-cs"/>
              </a:rPr>
              <a:t>«Матрешка – русский сувенир» (Богданова О.И.) и др.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pic>
        <p:nvPicPr>
          <p:cNvPr id="1331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3081338"/>
            <a:ext cx="238918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978400"/>
            <a:ext cx="238918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етровская школа\фото\фото 2012 года\конференция 10 февраля 2012\ФотовКлад\IMG_5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223963"/>
            <a:ext cx="3097213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D:\Петровская школа\фото\фото 2012 года\конференция 10 февраля 2012\ФотовКлад\IMG_5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3138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3922713"/>
            <a:ext cx="3586162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3573463"/>
            <a:ext cx="4632325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00468" y="145504"/>
            <a:ext cx="662147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Выступления преподавателей на  межрайонной конференции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«Педагогическая компетентность как сущность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профессиональной деятельности» – 10.02.2012</a:t>
            </a:r>
            <a:endParaRPr lang="ru-RU" sz="1600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  <p:pic>
        <p:nvPicPr>
          <p:cNvPr id="14343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46050"/>
            <a:ext cx="219868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28575" y="6038850"/>
            <a:ext cx="468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chemeClr val="bg1"/>
                </a:solidFill>
              </a:rPr>
              <a:t>Преподаватели художественных отделений школ искусств и художественных школ г. Великий Устюг, Сокол, Вологда, </a:t>
            </a:r>
          </a:p>
          <a:p>
            <a:pPr algn="ctr" eaLnBrk="1" hangingPunct="1"/>
            <a:r>
              <a:rPr lang="ru-RU" sz="1200">
                <a:solidFill>
                  <a:schemeClr val="bg1"/>
                </a:solidFill>
              </a:rPr>
              <a:t>с. Верховажье, п. Юбилейный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етровская школа\фото\фото 2013 года\фестиваль проектов среди педагогов\IMG_9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" y="116632"/>
            <a:ext cx="879646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4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541"/>
            <a:ext cx="3970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Проведение мастер - классов</a:t>
            </a: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500438"/>
            <a:ext cx="36242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55625"/>
            <a:ext cx="365918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4"/>
          <p:cNvSpPr txBox="1">
            <a:spLocks noChangeArrowheads="1"/>
          </p:cNvSpPr>
          <p:nvPr/>
        </p:nvSpPr>
        <p:spPr bwMode="auto">
          <a:xfrm>
            <a:off x="3983038" y="155575"/>
            <a:ext cx="51609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dirty="0"/>
              <a:t>Воспитатели детских садов города «Черемушки», «Незабудка», «Росинка»</a:t>
            </a:r>
          </a:p>
          <a:p>
            <a:pPr eaLnBrk="1" hangingPunct="1">
              <a:buFontTx/>
              <a:buChar char="-"/>
            </a:pPr>
            <a:r>
              <a:rPr lang="ru-RU" dirty="0" err="1"/>
              <a:t>Тотемское</a:t>
            </a:r>
            <a:r>
              <a:rPr lang="ru-RU" dirty="0"/>
              <a:t> музейное объединение</a:t>
            </a:r>
          </a:p>
          <a:p>
            <a:pPr eaLnBrk="1" hangingPunct="1">
              <a:buFontTx/>
              <a:buChar char="-"/>
            </a:pPr>
            <a:r>
              <a:rPr lang="ru-RU" dirty="0"/>
              <a:t>Обучающиеся и преподаватели школы искусств п. Юбилейный</a:t>
            </a:r>
          </a:p>
          <a:p>
            <a:pPr eaLnBrk="1" hangingPunct="1">
              <a:buFontTx/>
              <a:buChar char="-"/>
            </a:pPr>
            <a:r>
              <a:rPr lang="ru-RU" dirty="0"/>
              <a:t>3 мастер – класса для туроператоров рекламных туров</a:t>
            </a:r>
          </a:p>
          <a:p>
            <a:pPr eaLnBrk="1" hangingPunct="1">
              <a:buFontTx/>
              <a:buChar char="-"/>
            </a:pPr>
            <a:r>
              <a:rPr lang="ru-RU" dirty="0"/>
              <a:t>4 для туристов г. Москва, г. Вологда, с. им. Бабушкина</a:t>
            </a:r>
          </a:p>
          <a:p>
            <a:pPr eaLnBrk="1" hangingPunct="1">
              <a:buFontTx/>
              <a:buChar char="-"/>
            </a:pPr>
            <a:r>
              <a:rPr lang="ru-RU" dirty="0"/>
              <a:t>группа воспитанников Дома детского творчества под руководством </a:t>
            </a:r>
            <a:r>
              <a:rPr lang="ru-RU" dirty="0" err="1"/>
              <a:t>Буковецкой</a:t>
            </a:r>
            <a:r>
              <a:rPr lang="ru-RU" dirty="0"/>
              <a:t> Оксаны, г. Москва</a:t>
            </a:r>
          </a:p>
          <a:p>
            <a:pPr eaLnBrk="1" hangingPunct="1">
              <a:buFontTx/>
              <a:buChar char="-"/>
            </a:pPr>
            <a:r>
              <a:rPr lang="ru-RU" dirty="0"/>
              <a:t>Работники </a:t>
            </a:r>
            <a:r>
              <a:rPr lang="ru-RU" dirty="0" smtClean="0"/>
              <a:t>ДК Вологодской области</a:t>
            </a:r>
            <a:endParaRPr lang="ru-RU" dirty="0"/>
          </a:p>
          <a:p>
            <a:pPr eaLnBrk="1" hangingPunct="1">
              <a:buFontTx/>
              <a:buChar char="-"/>
            </a:pPr>
            <a:r>
              <a:rPr lang="ru-RU" dirty="0"/>
              <a:t>Члены клуба ветеранов Тотемского района</a:t>
            </a:r>
          </a:p>
        </p:txBody>
      </p:sp>
      <p:pic>
        <p:nvPicPr>
          <p:cNvPr id="1536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4292600"/>
            <a:ext cx="3205162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етровская школа\фото\фото 2013 года\семинар 04 апреля\Qvguhh96x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3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xxx\Desktop\сми в школе\V6rUjGJMm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3" y="1052736"/>
            <a:ext cx="3691321" cy="24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xxx\Desktop\сми в школе\mkaWc222A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09" y="944723"/>
            <a:ext cx="3951382" cy="25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xxx\Desktop\сми в школе\0qapKiHAvk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0311"/>
            <a:ext cx="383540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xxx\Desktop\сми в школе\7uORoHCHoW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60311"/>
            <a:ext cx="4025172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66" y="2909"/>
            <a:ext cx="91201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СМИ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Вологодской области –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сентябрь 2013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8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55541"/>
            <a:ext cx="5637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Участие в ярмарках, конкурсах, выставках</a:t>
            </a: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407988"/>
            <a:ext cx="12144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17513"/>
            <a:ext cx="121443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176463"/>
            <a:ext cx="14398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59000"/>
            <a:ext cx="14636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5"/>
          <p:cNvSpPr txBox="1">
            <a:spLocks noChangeArrowheads="1"/>
          </p:cNvSpPr>
          <p:nvPr/>
        </p:nvSpPr>
        <p:spPr bwMode="auto">
          <a:xfrm>
            <a:off x="6049963" y="3257550"/>
            <a:ext cx="3006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/>
              <a:t>Сувениры на выставку «Сделал сам»</a:t>
            </a:r>
          </a:p>
        </p:txBody>
      </p:sp>
      <p:pic>
        <p:nvPicPr>
          <p:cNvPr id="16392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85" y="3644900"/>
            <a:ext cx="1283939" cy="171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5605463"/>
            <a:ext cx="17684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9388" y="4746625"/>
            <a:ext cx="5421312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err="1">
                <a:latin typeface="+mn-lt"/>
                <a:cs typeface="+mn-cs"/>
              </a:rPr>
              <a:t>Тотемская</a:t>
            </a:r>
            <a:r>
              <a:rPr lang="ru-RU" dirty="0">
                <a:latin typeface="+mn-lt"/>
                <a:cs typeface="+mn-cs"/>
              </a:rPr>
              <a:t> марка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Радость творчества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Новогодний, рождественский сувенир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Сделал сам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Межрегиональная выставка туристского сервиса и технологий гостеприимства «Ворота Севера»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Конкурсы и выставки, организованные ГЦК</a:t>
            </a:r>
          </a:p>
        </p:txBody>
      </p:sp>
      <p:pic>
        <p:nvPicPr>
          <p:cNvPr id="14338" name="Picture 2" descr="C:\Users\xxx\Desktop\9h7QXaH2Su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47" y="3644900"/>
            <a:ext cx="1408906" cy="17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xxx\Desktop\7j4hVcUAz-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58" y="5512184"/>
            <a:ext cx="1039295" cy="126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Петровская школа\фото\фото 2013 года\Тотемская марка-2013\DSCN51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4" y="906464"/>
            <a:ext cx="4970859" cy="34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xxx\Desktop\день русской америки\hagV-onJR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4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етровская школа\фото\Дипломы\Награды\2012-2013 уч.год\Дипломы, грамоты преподавателей\Ярмарка Сделал сам\Богданова О.И.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44" y="188913"/>
            <a:ext cx="11699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D:\Петровская школа\фото\Дипломы\Награды\2012-2013 уч.год\Дипломы, грамоты преподавателей\Ярмарка Сделал сам\Богданова О.И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12049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:\Петровская школа\фото\Дипломы\Награды\2012-2013 уч.год\Дипломы, грамоты преподавателей\Ярмарка Сделал сам\Полысаева А.В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525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7" descr="D:\Петровская школа\фото\Дипломы\Награды\2012-2013 уч.год\Дипломы, грамоты преподавателей\Сказочная Германия\Жуков Д.Л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7" y="1980886"/>
            <a:ext cx="1153693" cy="159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D:\Петровская школа\фото\Дипломы\Награды\2012-2013 уч.год\Дипломы, грамоты преподавателей\Сказочная Германия\Богданова О.И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99" y="1985032"/>
            <a:ext cx="1152910" cy="15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8" descr="D:\Петровская школа\фото\Дипломы\Награды\2012-2013 уч.год\Дипломы, грамоты преподавателей\Сказочная Германия\Попова А.А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52" y="1897491"/>
            <a:ext cx="1214194" cy="16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D:\Петровская школа\фото\Дипломы\Награды\2012-2013 уч.год\Дипломы, грамоты преподавателей\Сказочная Германия\Селянина Н.Н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70" y="1953789"/>
            <a:ext cx="1234267" cy="16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Петровская школа\фото\Дипломы\Награды\2012-2013 уч.год\Дипломы, грамоты преподавателей\Вологодская ярмарка 2012\Диплом Богдановой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525"/>
            <a:ext cx="113459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D:\Петровская школа\фото\Дипломы\Награды\2012-2013 уч.год\Дипломы, грамоты преподавателей\Настоящий Тотемский продукт\Свидетельство Богдановой45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913"/>
            <a:ext cx="1088354" cy="15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:\Петровская школа\фото\Дипломы\Награды\2012-2013 уч.год\Дипломы, грамоты преподавателей\Настоящий Тотемский продукт\Свидетельство Настоящий Тотемский продукт45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7919"/>
            <a:ext cx="1080120" cy="15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D:\Петровская школа\фото\Дипломы\Награды\2012-2013 уч.год\Дипломы, грамоты преподавателей\Облик города-память поколений\Жуков Д.Л.грамота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44" y="1985032"/>
            <a:ext cx="1127263" cy="162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D:\Петровская школа\фото\Дипломы\Награды\2012-2013 уч.год\Дипломы, грамоты преподавателей\Рождество Христово-вечной жизни свет!\Попова А.А.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4" y="3861048"/>
            <a:ext cx="1212266" cy="171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D:\Петровская школа\фото\Дипломы\Награды\2012-2013 уч.год\Дипломы, грамоты преподавателей\Рождество Христово-вечной жизни свет!\Полысаева А.В.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854133"/>
            <a:ext cx="1207615" cy="171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D:\Петровская школа\фото\Дипломы\Награды\2012-2013 уч.год\Дипломы, грамоты преподавателей\Новогодняя ярмарка-выставка\Богданова О.И. 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99" y="3861049"/>
            <a:ext cx="133259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D:\Петровская школа\фото\Дипломы\Награды\2012-2013 уч.год\Дипломы, грамоты преподавателей\Новогодняя ярмарка-выставка\Полысаева А.В. 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66" y="3854133"/>
            <a:ext cx="130608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D:\Петровская школа\фото\Дипломы\Награды\2012-2013 уч.год\Дипломы, грамоты преподавателей\Благодарственное письмо Главы района\Благодарственное письмо Поповой ТН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00" y="3861048"/>
            <a:ext cx="1180330" cy="169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Петровская школа\фото\Дипломы\Награды\2012-2013 уч.год\Дипломы, грамоты преподавателей\Благодарственное письмо Главы района\Жуков Д.Л.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99" y="3869339"/>
            <a:ext cx="1181436" cy="169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D:\Петровская школа\фото\Дипломы\Награды\2012-2013 уч.год\Дипломы, грамоты преподавателей\Новое поколение выбирает здоровый образ жизни\Полысаева А.В.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00" y="1980887"/>
            <a:ext cx="1181436" cy="16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D:\Петровская школа\фото\Дипломы\Награды\2012-2013 уч.год\Дипломы, грамоты преподавателей\Облик города-память поколений\Жуков Д.Л. почетная грамота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21234"/>
            <a:ext cx="1524726" cy="10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D:\Петровская школа\фото\Дипломы\Награды\2012-2013 уч.год\Дипломы, грамоты преподавателей\Фестиваль творческих и информационных проектов\Богданова О.И.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8" y="5699036"/>
            <a:ext cx="1595752" cy="10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225" y="5877272"/>
            <a:ext cx="41964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Награды преподавателей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23850" y="1844675"/>
            <a:ext cx="8424863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400" b="1">
                <a:latin typeface="Arial" charset="0"/>
              </a:rPr>
              <a:t>Конституция РФ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400" b="1">
                <a:latin typeface="Arial" charset="0"/>
              </a:rPr>
              <a:t>Закон РФ «Об образовании»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400" b="1">
                <a:latin typeface="Arial" charset="0"/>
              </a:rPr>
              <a:t>Типовое положение об образовательном учреждении    дополнительного  образования детей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- Санитарно-эпидемиологические требования к учреждениям  дополнительного образования детей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400" b="1">
                <a:latin typeface="Arial" charset="0"/>
              </a:rPr>
              <a:t>Устав школы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- Локальные акты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836" y="48320"/>
            <a:ext cx="783233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Нормативно – правовое обеспечение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о</a:t>
            </a:r>
            <a:r>
              <a:rPr lang="ru-RU" sz="3200" b="1" kern="1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бразовательной</a:t>
            </a:r>
            <a:r>
              <a:rPr lang="ru-RU" sz="32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 деятельности</a:t>
            </a:r>
            <a:endParaRPr lang="ru-RU" sz="3200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Петровская школа\фото\фото 2013 года\Награждение  одарённых детей\P531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124744"/>
            <a:ext cx="5964237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Петровская школа\фото\фото 2013 года\Награждение  одарённых детей\P53100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7"/>
          <a:stretch/>
        </p:blipFill>
        <p:spPr bwMode="auto">
          <a:xfrm>
            <a:off x="107505" y="617823"/>
            <a:ext cx="2664295" cy="30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Петровская школа\фото\фото 2013 года\Награждение  одарённых детей\P531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6" y="4149080"/>
            <a:ext cx="2601400" cy="19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04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90488" y="2917825"/>
            <a:ext cx="896302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2010 год: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Отремонтирован теплоузел в здании на ул. Советская д.34 за счет средств бюджета – 41663=00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Смонтирована лестница (запасной выход) со 2 этажа в здании на ул. Советская д.34 – за счет средств бюджета 64300=00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Ремонт кабинета керамики – средства внебюджетной деятельности – 15000=00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Оборудование туалета на 1 этаже для обучающихся школы - средства внебюджетной деятельности – 20000=00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Приобретен принтер (</a:t>
            </a:r>
            <a:r>
              <a:rPr lang="en-US"/>
              <a:t>Samsung ML – 1640</a:t>
            </a:r>
            <a:r>
              <a:rPr lang="ru-RU"/>
              <a:t>) – средства внебюджетной деятельности -2500,00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541"/>
            <a:ext cx="878497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Укрепление материально – технической базы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777875"/>
            <a:ext cx="54721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/>
              <a:t>Помощь оказали:</a:t>
            </a:r>
          </a:p>
          <a:p>
            <a:pPr eaLnBrk="1" hangingPunct="1"/>
            <a:r>
              <a:rPr lang="ru-RU" sz="1600"/>
              <a:t>Копосов А.А. «Тотемские электрическое сети»</a:t>
            </a:r>
          </a:p>
          <a:p>
            <a:pPr eaLnBrk="1" hangingPunct="1"/>
            <a:r>
              <a:rPr lang="ru-RU" sz="1600"/>
              <a:t>Ившуков А.Ф. «Тотемские теплосети»</a:t>
            </a:r>
          </a:p>
          <a:p>
            <a:pPr eaLnBrk="1" hangingPunct="1"/>
            <a:r>
              <a:rPr lang="ru-RU" sz="1600"/>
              <a:t>Рычков В.Г. «Тотемская ЦРБ»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19461" name="Picture 11" descr="SDC12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641350"/>
            <a:ext cx="267017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IMG_18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412875"/>
            <a:ext cx="262255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852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2011 год:</a:t>
            </a:r>
          </a:p>
          <a:p>
            <a:pPr>
              <a:spcBef>
                <a:spcPct val="50000"/>
              </a:spcBef>
            </a:pPr>
            <a:r>
              <a:rPr lang="ru-RU" sz="2000" u="sng"/>
              <a:t>Средства внебюджетной деятельности – 35150,00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ремонт канализации, замена водопроводных труб – 13 000,00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замена элекроосвещения, электрокабеля в кабинете росписи по дереву – 4000,00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косметический ремонт кабинета композиции – 2500,00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Ноутбук – 15650,00</a:t>
            </a:r>
          </a:p>
          <a:p>
            <a:pPr>
              <a:spcBef>
                <a:spcPct val="50000"/>
              </a:spcBef>
            </a:pPr>
            <a:r>
              <a:rPr lang="ru-RU" sz="2000" u="sng"/>
              <a:t>Областная программа «Развитие образования в сфере культуры» - 104200,00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Мебель для кабинета изо искусства –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Электрооборудование  (фрезер, рубанок, токарный станок с копирующим устройством, электролобзик)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/>
          </a:p>
        </p:txBody>
      </p:sp>
      <p:pic>
        <p:nvPicPr>
          <p:cNvPr id="20483" name="Picture 8" descr="DSCN6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4652963"/>
            <a:ext cx="2736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38" y="260350"/>
            <a:ext cx="8697912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2012 год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latin typeface="+mn-lt"/>
                <a:cs typeface="+mn-cs"/>
              </a:rPr>
              <a:t>Средства внебюджетной деятельности – 93700,00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Ксерокс – 8500,00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Наглядные пособия: «Ангел», «Гусь», «Мухомор»,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   «Заяц», «Голова обобщающих плоскостей» – 6600,00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Факс – 3790,00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Видео проектор – 16810,00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2 водонагревателя на 100 л. – 13000,00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Косметический ремонт кабинета изо искусства – 5000,00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Оборудование мастерских на ул. </a:t>
            </a:r>
            <a:r>
              <a:rPr lang="ru-RU" dirty="0" err="1">
                <a:latin typeface="+mn-lt"/>
                <a:cs typeface="+mn-cs"/>
              </a:rPr>
              <a:t>Белоусовская</a:t>
            </a:r>
            <a:r>
              <a:rPr lang="ru-RU" dirty="0">
                <a:latin typeface="+mn-lt"/>
                <a:cs typeface="+mn-cs"/>
              </a:rPr>
              <a:t> – 40000,00</a:t>
            </a:r>
          </a:p>
        </p:txBody>
      </p:sp>
      <p:pic>
        <p:nvPicPr>
          <p:cNvPr id="21507" name="Picture 10" descr="SDC1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76700"/>
            <a:ext cx="32988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3871" r="5161" b="7742"/>
          <a:stretch>
            <a:fillRect/>
          </a:stretch>
        </p:blipFill>
        <p:spPr bwMode="auto">
          <a:xfrm>
            <a:off x="-107950" y="-31750"/>
            <a:ext cx="92789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38125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525"/>
            <a:ext cx="13938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63525"/>
            <a:ext cx="17700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12427" y="5733256"/>
            <a:ext cx="547938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Программы школы</a:t>
            </a: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4099" name="Picture 7" descr="D:\Петровская школа\лицензия свидетельство акредитация\Лицензия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4225"/>
            <a:ext cx="1773238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D:\Петровская школа\лицензия свидетельство акредитация\Свидетельство о государственной аккредитациии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18002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39975" y="784225"/>
          <a:ext cx="6624638" cy="5381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206"/>
                <a:gridCol w="3948758"/>
                <a:gridCol w="2208674"/>
              </a:tblGrid>
              <a:tr h="134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Программа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Срок реализации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</a:tr>
              <a:tr h="134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Подготовительное отделение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1-3 года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</a:tr>
              <a:tr h="134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Декоративно – прикладное искусство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 года, 1 год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</a:tr>
              <a:tr h="134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Изобразительное искусство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 года, 1 год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50825" y="260350"/>
            <a:ext cx="8713788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u="sng">
                <a:latin typeface="Arial" charset="0"/>
              </a:rPr>
              <a:t>Миссия</a:t>
            </a:r>
            <a:r>
              <a:rPr lang="ru-RU" b="1">
                <a:latin typeface="Arial" charset="0"/>
              </a:rPr>
              <a:t> школы</a:t>
            </a:r>
            <a:r>
              <a:rPr lang="ru-RU">
                <a:latin typeface="Arial" charset="0"/>
              </a:rPr>
              <a:t>: духовно-нравственное развитие подрастающего поколения средствами художественного-эстетического творчества. </a:t>
            </a:r>
          </a:p>
          <a:p>
            <a:endParaRPr lang="ru-RU">
              <a:latin typeface="Arial" charset="0"/>
            </a:endParaRPr>
          </a:p>
          <a:p>
            <a:r>
              <a:rPr lang="ru-RU">
                <a:latin typeface="Arial" charset="0"/>
              </a:rPr>
              <a:t>Видение путей выполнения миссии предполагает: </a:t>
            </a:r>
          </a:p>
          <a:p>
            <a:pPr algn="just"/>
            <a:r>
              <a:rPr lang="ru-RU">
                <a:latin typeface="Arial" charset="0"/>
              </a:rPr>
              <a:t>1. позиционирование Петровской школы  как ведущего центра дополнительного художественного образования в культурно-образовательном пространстве г. Тотьма; </a:t>
            </a:r>
          </a:p>
          <a:p>
            <a:pPr algn="just"/>
            <a:r>
              <a:rPr lang="ru-RU">
                <a:latin typeface="Arial" charset="0"/>
              </a:rPr>
              <a:t>2. создание условий для всесторонней реализации образовательных потребностей обучающихся и их родителей (законных представителей) через расширение спектра образовательных услуг и создание условий для реализации индивидуальной образовательной траектории каждого обучающегося; </a:t>
            </a:r>
          </a:p>
          <a:p>
            <a:pPr algn="just"/>
            <a:r>
              <a:rPr lang="ru-RU">
                <a:latin typeface="Arial" charset="0"/>
              </a:rPr>
              <a:t>3. использование образовательных, педагогических, научно-методических и материальных ресурсов для развития и реализации творческого потенциала обучающихся в различных видах художественно-эстетической деятельности; </a:t>
            </a:r>
          </a:p>
          <a:p>
            <a:pPr algn="just"/>
            <a:r>
              <a:rPr lang="ru-RU">
                <a:latin typeface="Arial" charset="0"/>
              </a:rPr>
              <a:t>4. расширение социального партнерства с учреждениями образования и культуры г. Тотьма для создания единого культурно-образовательного пространства. 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50825" y="5229225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u="sng">
                <a:latin typeface="Arial" charset="0"/>
              </a:rPr>
              <a:t>Цель:</a:t>
            </a:r>
            <a:r>
              <a:rPr lang="ru-RU" b="1">
                <a:latin typeface="Arial" charset="0"/>
              </a:rPr>
              <a:t> </a:t>
            </a:r>
            <a:r>
              <a:rPr lang="ru-RU">
                <a:latin typeface="Arial" charset="0"/>
              </a:rPr>
              <a:t>Основной целью деятельности является создание необходимых условий для повышения качества образовательного процесса в соответствии с приоритетами современной образовательной политики и потребностями заказчиков образовательных услуг.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47700" y="5981700"/>
            <a:ext cx="849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kern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917" y="0"/>
            <a:ext cx="804957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Контингент обучающихся</a:t>
            </a:r>
            <a:endParaRPr lang="ru-RU" sz="4800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4868863"/>
            <a:ext cx="84963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Arial"/>
                <a:cs typeface="+mn-cs"/>
              </a:rPr>
              <a:t>Задача: увеличение контингента  обучающихся школы, привлечение  обучающихся среднего и старшего школьного возрастов. Сохранение контингента обучающихся на ремесленном и художественном отделениях. Профессиональная ориентация обучающихся в сфере искусства, культуры, формирование готовности к продолжению художественного образования.</a:t>
            </a:r>
            <a:endParaRPr lang="ru-RU" kern="0" dirty="0">
              <a:solidFill>
                <a:sysClr val="windowText" lastClr="000000"/>
              </a:solidFill>
              <a:latin typeface="Arial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07417991"/>
              </p:ext>
            </p:extLst>
          </p:nvPr>
        </p:nvGraphicFramePr>
        <p:xfrm>
          <a:off x="103119" y="857425"/>
          <a:ext cx="87126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667" y="116632"/>
            <a:ext cx="879182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Общие сведения о структуре контингента обучающихся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на начало учебного года</a:t>
            </a:r>
            <a:endParaRPr lang="ru-RU" sz="2400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5982321"/>
              </p:ext>
            </p:extLst>
          </p:nvPr>
        </p:nvGraphicFramePr>
        <p:xfrm>
          <a:off x="251520" y="1052736"/>
          <a:ext cx="8698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1188" y="3246438"/>
            <a:ext cx="7705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7154"/>
            <a:ext cx="89644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Выставочная деятельность</a:t>
            </a:r>
            <a:endParaRPr lang="ru-RU" sz="4400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  <p:graphicFrame>
        <p:nvGraphicFramePr>
          <p:cNvPr id="9220" name="Диаграмма 2"/>
          <p:cNvGraphicFramePr>
            <a:graphicFrameLocks/>
          </p:cNvGraphicFramePr>
          <p:nvPr/>
        </p:nvGraphicFramePr>
        <p:xfrm>
          <a:off x="323850" y="784225"/>
          <a:ext cx="8351838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Лист" r:id="rId3" imgW="5057882" imgH="2933638" progId="Excel.Sheet.8">
                  <p:embed/>
                </p:oleObj>
              </mc:Choice>
              <mc:Fallback>
                <p:oleObj name="Лист" r:id="rId3" imgW="5057882" imgH="2933638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84225"/>
                        <a:ext cx="8351838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5229225"/>
            <a:ext cx="8351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000000"/>
                </a:solidFill>
                <a:cs typeface="+mn-cs"/>
              </a:rPr>
              <a:t>Традиционные школьные по итогам  полугодия и года – 4, «Моя мама – русская красавица!»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000000"/>
                </a:solidFill>
                <a:cs typeface="+mn-cs"/>
              </a:rPr>
              <a:t>В детских садах – «Дымковская игрушка», «Деревянная игрушка», «Времена года в рисунках детей»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xxx\Desktop\выставка картиши руками детей\J-us8i0C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1907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xxx\Desktop\выставка картиши руками детей\m454CoJWic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5691"/>
            <a:ext cx="20193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xxx\Desktop\выставка картиши руками детей\7mqh_C5-uj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188"/>
            <a:ext cx="1819918" cy="28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xxx\Desktop\выставка картиши руками детей\XfqcuP9EELM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2188"/>
            <a:ext cx="1766467" cy="29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xxx\Desktop\выставка картиши руками детей\PA09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3674" y="3659704"/>
            <a:ext cx="2813298" cy="210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xxx\Desktop\выставка картиши руками детей\PA0900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/>
          <a:stretch/>
        </p:blipFill>
        <p:spPr bwMode="auto">
          <a:xfrm rot="5400000">
            <a:off x="299069" y="3622635"/>
            <a:ext cx="2883176" cy="22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xxx\Desktop\выставка картиши руками детей\PA09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7485" y="3665440"/>
            <a:ext cx="2859178" cy="21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33" y="57745"/>
            <a:ext cx="853743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+mn-cs"/>
              </a:rPr>
              <a:t>Участие в конкурсах</a:t>
            </a:r>
            <a:endParaRPr lang="ru-RU" sz="4400" b="1" kern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+mn-cs"/>
            </a:endParaRPr>
          </a:p>
        </p:txBody>
      </p:sp>
      <p:graphicFrame>
        <p:nvGraphicFramePr>
          <p:cNvPr id="11267" name="Диаграмма 3"/>
          <p:cNvGraphicFramePr>
            <a:graphicFrameLocks/>
          </p:cNvGraphicFramePr>
          <p:nvPr/>
        </p:nvGraphicFramePr>
        <p:xfrm>
          <a:off x="223838" y="769938"/>
          <a:ext cx="7661275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r:id="rId3" imgW="7657240" imgH="2523963" progId="Excel.Chart.8">
                  <p:embed/>
                </p:oleObj>
              </mc:Choice>
              <mc:Fallback>
                <p:oleObj r:id="rId3" imgW="7657240" imgH="252396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769938"/>
                        <a:ext cx="7661275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3" descr="D:\Петровская школа\фото\фото 2012 года\подведение итогов я имею право вологда 21 ноября 2012\SDC112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2100263"/>
            <a:ext cx="31194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G:\Дипломы, грамоты\2011-2012 уч.год\Мой любимый город\Диплом школы4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270250"/>
            <a:ext cx="104933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5262563"/>
            <a:ext cx="11366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178425"/>
            <a:ext cx="10525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D:\Петровская школа\фото\фото 2013 года\27.03 Великий Устюг в ожидании чуда\Вотчина Деда Мороза\DSCN448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567238"/>
            <a:ext cx="311943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D:\Петровская школа\фото\Дипломы\Награды\2012-2013 уч.год\Дипломы, грамоты обучающихся\В ожидании чуда\Творческий коллектив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270250"/>
            <a:ext cx="10668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D:\Петровская школа\фото\Дипломы\Награды\2012-2013 уч.год\Дипломы, грамоты обучающихся\Мы и космос\Харабардина Дарья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5132388"/>
            <a:ext cx="10556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 descr="D:\Петровская школа\фото\Дипломы\Награды\2012-2013 уч.год\Дипломы, грамоты обучающихся\Новое поколение выбирает здоровый образ жизни\Чебурышкина Анна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70250"/>
            <a:ext cx="1122362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4" descr="D:\Петровская школа\фото\Дипломы\Награды\2012-2013 уч.год\Дипломы, грамоты обучающихся\Сказочная Германия\Лытаева Елизавета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270250"/>
            <a:ext cx="123983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905</Words>
  <Application>Microsoft Office PowerPoint</Application>
  <PresentationFormat>Экран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Лист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xxx</cp:lastModifiedBy>
  <cp:revision>67</cp:revision>
  <dcterms:created xsi:type="dcterms:W3CDTF">2013-01-23T07:12:30Z</dcterms:created>
  <dcterms:modified xsi:type="dcterms:W3CDTF">2013-10-09T11:34:35Z</dcterms:modified>
</cp:coreProperties>
</file>